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D7F58-49CC-43F2-A007-C5B8446E0DB2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6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7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02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9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791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35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96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36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18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0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3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0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AE7AB-5F0F-4D24-A2D1-3076DFFFE77B}" type="datetimeFigureOut">
              <a:rPr kumimoji="1" lang="ja-JP" altLang="en-US" smtClean="0"/>
              <a:t>2013/8/10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33B2-C1A0-4F2E-82AC-DAD856CFC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2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431800"/>
          </a:xfrm>
          <a:solidFill>
            <a:srgbClr val="FFCC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400" b="1" dirty="0"/>
              <a:t>事業</a:t>
            </a:r>
            <a:r>
              <a:rPr lang="ja-JP" altLang="en-US" sz="2400" b="1" dirty="0" smtClean="0"/>
              <a:t>再生計画の策定プロセス</a:t>
            </a:r>
          </a:p>
        </p:txBody>
      </p:sp>
      <p:sp>
        <p:nvSpPr>
          <p:cNvPr id="13316" name="AutoShape 5"/>
          <p:cNvSpPr>
            <a:spLocks noChangeArrowheads="1"/>
          </p:cNvSpPr>
          <p:nvPr/>
        </p:nvSpPr>
        <p:spPr bwMode="auto">
          <a:xfrm>
            <a:off x="395288" y="1268413"/>
            <a:ext cx="1008062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000" dirty="0"/>
              <a:t>1.</a:t>
            </a:r>
            <a:r>
              <a:rPr lang="ja-JP" altLang="en-US" sz="1000" dirty="0"/>
              <a:t>事業再生</a:t>
            </a:r>
          </a:p>
          <a:p>
            <a:pPr algn="ctr"/>
            <a:r>
              <a:rPr lang="ja-JP" altLang="en-US" sz="1000" dirty="0"/>
              <a:t>　 の必要性</a:t>
            </a:r>
          </a:p>
          <a:p>
            <a:pPr algn="ctr"/>
            <a:r>
              <a:rPr lang="ja-JP" altLang="en-US" sz="1000" dirty="0"/>
              <a:t>　　の認識</a:t>
            </a:r>
          </a:p>
          <a:p>
            <a:endParaRPr lang="ja-JP" altLang="en-US" sz="1000" dirty="0"/>
          </a:p>
          <a:p>
            <a:pPr algn="ctr"/>
            <a:r>
              <a:rPr lang="ja-JP" altLang="en-US" sz="1000" dirty="0"/>
              <a:t>　　（企業実態の</a:t>
            </a:r>
          </a:p>
          <a:p>
            <a:pPr algn="ctr"/>
            <a:r>
              <a:rPr lang="ja-JP" altLang="en-US" sz="1000" dirty="0"/>
              <a:t>　　　認識）</a:t>
            </a:r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en-US" altLang="ja-JP" sz="1000" dirty="0"/>
          </a:p>
        </p:txBody>
      </p:sp>
      <p:sp>
        <p:nvSpPr>
          <p:cNvPr id="13317" name="AutoShape 7"/>
          <p:cNvSpPr>
            <a:spLocks noChangeArrowheads="1"/>
          </p:cNvSpPr>
          <p:nvPr/>
        </p:nvSpPr>
        <p:spPr bwMode="auto">
          <a:xfrm>
            <a:off x="1258888" y="1268413"/>
            <a:ext cx="1008062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000" dirty="0"/>
              <a:t>2. </a:t>
            </a:r>
            <a:r>
              <a:rPr lang="ja-JP" altLang="en-US" sz="1000" dirty="0"/>
              <a:t>経営破綻</a:t>
            </a:r>
          </a:p>
          <a:p>
            <a:pPr algn="ctr"/>
            <a:r>
              <a:rPr lang="ja-JP" altLang="en-US" sz="1000" dirty="0"/>
              <a:t>　  の原因の</a:t>
            </a:r>
          </a:p>
          <a:p>
            <a:pPr algn="ctr"/>
            <a:r>
              <a:rPr lang="ja-JP" altLang="en-US" sz="1000" dirty="0"/>
              <a:t>     明確化</a:t>
            </a:r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en-US" altLang="ja-JP" sz="1000" dirty="0"/>
          </a:p>
        </p:txBody>
      </p:sp>
      <p:sp>
        <p:nvSpPr>
          <p:cNvPr id="13318" name="AutoShape 8"/>
          <p:cNvSpPr>
            <a:spLocks noChangeArrowheads="1"/>
          </p:cNvSpPr>
          <p:nvPr/>
        </p:nvSpPr>
        <p:spPr bwMode="auto">
          <a:xfrm>
            <a:off x="2124075" y="1268413"/>
            <a:ext cx="1008063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000" dirty="0"/>
              <a:t>3. </a:t>
            </a:r>
            <a:r>
              <a:rPr lang="ja-JP" altLang="en-US" sz="1000" dirty="0"/>
              <a:t>資産・負債</a:t>
            </a:r>
          </a:p>
          <a:p>
            <a:pPr algn="ctr"/>
            <a:r>
              <a:rPr lang="ja-JP" altLang="en-US" sz="1000" dirty="0"/>
              <a:t>　の現況調査</a:t>
            </a:r>
          </a:p>
          <a:p>
            <a:pPr algn="ctr"/>
            <a:r>
              <a:rPr lang="ja-JP" altLang="en-US" sz="1000" dirty="0"/>
              <a:t>　 と正常収益</a:t>
            </a:r>
          </a:p>
          <a:p>
            <a:pPr algn="ctr"/>
            <a:r>
              <a:rPr lang="ja-JP" altLang="en-US" sz="1000" dirty="0"/>
              <a:t>    力の把握</a:t>
            </a:r>
          </a:p>
          <a:p>
            <a:endParaRPr lang="ja-JP" altLang="en-US" sz="1000" dirty="0"/>
          </a:p>
          <a:p>
            <a:pPr algn="ctr"/>
            <a:r>
              <a:rPr lang="ja-JP" altLang="en-US" sz="1000" dirty="0"/>
              <a:t>    </a:t>
            </a:r>
            <a:r>
              <a:rPr lang="ja-JP" altLang="en-US" sz="900" dirty="0"/>
              <a:t>（事業継続</a:t>
            </a:r>
          </a:p>
          <a:p>
            <a:pPr algn="ctr"/>
            <a:r>
              <a:rPr lang="ja-JP" altLang="en-US" sz="900" dirty="0"/>
              <a:t>　　価値と清算</a:t>
            </a:r>
          </a:p>
          <a:p>
            <a:pPr algn="ctr"/>
            <a:r>
              <a:rPr lang="ja-JP" altLang="en-US" sz="900" dirty="0"/>
              <a:t>　　価値の測定）</a:t>
            </a:r>
          </a:p>
          <a:p>
            <a:endParaRPr lang="ja-JP" altLang="en-US" sz="1000" dirty="0"/>
          </a:p>
          <a:p>
            <a:endParaRPr lang="en-US" altLang="ja-JP" sz="1000" dirty="0"/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2987675" y="1268413"/>
            <a:ext cx="1008063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ja-JP" sz="1000" dirty="0"/>
          </a:p>
          <a:p>
            <a:endParaRPr lang="en-US" altLang="ja-JP" sz="1000" dirty="0"/>
          </a:p>
          <a:p>
            <a:pPr algn="ctr"/>
            <a:r>
              <a:rPr lang="en-US" altLang="ja-JP" sz="1000" dirty="0"/>
              <a:t>4. </a:t>
            </a:r>
            <a:r>
              <a:rPr lang="ja-JP" altLang="en-US" sz="1000" dirty="0"/>
              <a:t>再建計画</a:t>
            </a:r>
          </a:p>
          <a:p>
            <a:pPr algn="ctr"/>
            <a:r>
              <a:rPr lang="ja-JP" altLang="en-US" sz="1000" dirty="0"/>
              <a:t>　の骨子策定</a:t>
            </a:r>
          </a:p>
          <a:p>
            <a:endParaRPr lang="ja-JP" altLang="en-US" sz="1000" dirty="0"/>
          </a:p>
          <a:p>
            <a:pPr algn="ctr"/>
            <a:r>
              <a:rPr lang="ja-JP" altLang="en-US" sz="1000" dirty="0"/>
              <a:t>　　（主要数値</a:t>
            </a:r>
          </a:p>
          <a:p>
            <a:pPr algn="ctr"/>
            <a:r>
              <a:rPr lang="ja-JP" altLang="en-US" sz="1000" dirty="0"/>
              <a:t>　　 目標、再建</a:t>
            </a:r>
          </a:p>
          <a:p>
            <a:pPr algn="ctr"/>
            <a:r>
              <a:rPr lang="ja-JP" altLang="en-US" sz="1000" dirty="0"/>
              <a:t>　　 施策の概要</a:t>
            </a:r>
          </a:p>
          <a:p>
            <a:pPr algn="ctr"/>
            <a:r>
              <a:rPr lang="ja-JP" altLang="en-US" sz="1000" dirty="0"/>
              <a:t>　　 等）</a:t>
            </a:r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en-US" altLang="ja-JP" sz="1000" dirty="0"/>
          </a:p>
        </p:txBody>
      </p:sp>
      <p:sp>
        <p:nvSpPr>
          <p:cNvPr id="13320" name="AutoShape 10"/>
          <p:cNvSpPr>
            <a:spLocks noChangeArrowheads="1"/>
          </p:cNvSpPr>
          <p:nvPr/>
        </p:nvSpPr>
        <p:spPr bwMode="auto">
          <a:xfrm>
            <a:off x="3851275" y="1268413"/>
            <a:ext cx="1008063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000" dirty="0"/>
              <a:t>5. </a:t>
            </a:r>
            <a:r>
              <a:rPr lang="ja-JP" altLang="en-US" sz="1000" dirty="0"/>
              <a:t>利益計画</a:t>
            </a:r>
          </a:p>
          <a:p>
            <a:pPr algn="ctr"/>
            <a:r>
              <a:rPr lang="ja-JP" altLang="en-US" sz="1000" dirty="0"/>
              <a:t>　　の作成</a:t>
            </a:r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ja-JP" altLang="en-US" sz="1000" dirty="0"/>
          </a:p>
          <a:p>
            <a:endParaRPr lang="en-US" altLang="ja-JP" sz="1000" dirty="0"/>
          </a:p>
        </p:txBody>
      </p:sp>
      <p:sp>
        <p:nvSpPr>
          <p:cNvPr id="13321" name="AutoShape 11"/>
          <p:cNvSpPr>
            <a:spLocks noChangeArrowheads="1"/>
          </p:cNvSpPr>
          <p:nvPr/>
        </p:nvSpPr>
        <p:spPr bwMode="auto">
          <a:xfrm>
            <a:off x="4716463" y="1268413"/>
            <a:ext cx="1008062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000" dirty="0"/>
              <a:t>6. </a:t>
            </a:r>
            <a:r>
              <a:rPr lang="ja-JP" altLang="en-US" sz="1000" dirty="0"/>
              <a:t>資金収支</a:t>
            </a:r>
          </a:p>
          <a:p>
            <a:pPr algn="ctr"/>
            <a:r>
              <a:rPr lang="ja-JP" altLang="en-US" sz="1000" dirty="0"/>
              <a:t>   計画の作成</a:t>
            </a:r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en-US" altLang="ja-JP" sz="1000" dirty="0"/>
          </a:p>
        </p:txBody>
      </p:sp>
      <p:sp>
        <p:nvSpPr>
          <p:cNvPr id="13322" name="AutoShape 12"/>
          <p:cNvSpPr>
            <a:spLocks noChangeArrowheads="1"/>
          </p:cNvSpPr>
          <p:nvPr/>
        </p:nvSpPr>
        <p:spPr bwMode="auto">
          <a:xfrm>
            <a:off x="5580063" y="1268413"/>
            <a:ext cx="1008062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1000" dirty="0"/>
          </a:p>
          <a:p>
            <a:pPr algn="ctr"/>
            <a:endParaRPr lang="en-US" altLang="ja-JP" sz="1000" dirty="0"/>
          </a:p>
          <a:p>
            <a:pPr algn="ctr"/>
            <a:r>
              <a:rPr lang="en-US" altLang="ja-JP" sz="1000" dirty="0"/>
              <a:t>7. </a:t>
            </a:r>
            <a:r>
              <a:rPr lang="ja-JP" altLang="en-US" sz="1000" dirty="0"/>
              <a:t>債権者・</a:t>
            </a:r>
          </a:p>
          <a:p>
            <a:pPr algn="ctr"/>
            <a:r>
              <a:rPr lang="ja-JP" altLang="en-US" sz="1000" dirty="0"/>
              <a:t>　ｽﾎﾟﾝｻｰ</a:t>
            </a:r>
          </a:p>
          <a:p>
            <a:pPr algn="ctr"/>
            <a:r>
              <a:rPr lang="ja-JP" altLang="en-US" sz="1000" dirty="0"/>
              <a:t>　交渉と</a:t>
            </a:r>
          </a:p>
          <a:p>
            <a:pPr algn="ctr"/>
            <a:r>
              <a:rPr lang="ja-JP" altLang="en-US" sz="1000" dirty="0"/>
              <a:t>　　　事業価値</a:t>
            </a:r>
          </a:p>
          <a:p>
            <a:pPr algn="ctr"/>
            <a:r>
              <a:rPr lang="ja-JP" altLang="en-US" sz="1000" dirty="0"/>
              <a:t> 分析</a:t>
            </a:r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en-US" altLang="ja-JP" sz="1000" dirty="0"/>
          </a:p>
        </p:txBody>
      </p:sp>
      <p:sp>
        <p:nvSpPr>
          <p:cNvPr id="13323" name="AutoShape 13"/>
          <p:cNvSpPr>
            <a:spLocks noChangeArrowheads="1"/>
          </p:cNvSpPr>
          <p:nvPr/>
        </p:nvSpPr>
        <p:spPr bwMode="auto">
          <a:xfrm>
            <a:off x="6443663" y="1268413"/>
            <a:ext cx="1008062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000" dirty="0"/>
              <a:t>8. </a:t>
            </a:r>
            <a:r>
              <a:rPr lang="ja-JP" altLang="en-US" sz="1000" dirty="0"/>
              <a:t>弁済計画</a:t>
            </a:r>
          </a:p>
          <a:p>
            <a:pPr algn="ctr"/>
            <a:r>
              <a:rPr lang="ja-JP" altLang="en-US" sz="1000" dirty="0"/>
              <a:t>　の作成</a:t>
            </a:r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en-US" altLang="ja-JP" sz="1000" dirty="0"/>
          </a:p>
        </p:txBody>
      </p:sp>
      <p:sp>
        <p:nvSpPr>
          <p:cNvPr id="13324" name="AutoShape 14"/>
          <p:cNvSpPr>
            <a:spLocks noChangeArrowheads="1"/>
          </p:cNvSpPr>
          <p:nvPr/>
        </p:nvSpPr>
        <p:spPr bwMode="auto">
          <a:xfrm>
            <a:off x="7308850" y="1268413"/>
            <a:ext cx="1008063" cy="1800225"/>
          </a:xfrm>
          <a:prstGeom prst="chevron">
            <a:avLst>
              <a:gd name="adj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dirty="0"/>
              <a:t>　</a:t>
            </a:r>
          </a:p>
          <a:p>
            <a:pPr algn="ctr"/>
            <a:r>
              <a:rPr lang="en-US" altLang="ja-JP" sz="1000" dirty="0"/>
              <a:t>9. </a:t>
            </a:r>
            <a:r>
              <a:rPr lang="ja-JP" altLang="en-US" sz="1000" dirty="0"/>
              <a:t>再生計画</a:t>
            </a:r>
          </a:p>
          <a:p>
            <a:pPr algn="ctr"/>
            <a:r>
              <a:rPr lang="ja-JP" altLang="en-US" sz="1000" dirty="0"/>
              <a:t>　　案の要約</a:t>
            </a:r>
          </a:p>
          <a:p>
            <a:pPr algn="ctr"/>
            <a:r>
              <a:rPr lang="ja-JP" altLang="en-US" sz="1000" dirty="0"/>
              <a:t>作成</a:t>
            </a:r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ja-JP" altLang="en-US" sz="1000" dirty="0"/>
          </a:p>
          <a:p>
            <a:pPr algn="ctr"/>
            <a:endParaRPr lang="en-US" altLang="ja-JP" sz="1000" dirty="0"/>
          </a:p>
        </p:txBody>
      </p:sp>
      <p:sp>
        <p:nvSpPr>
          <p:cNvPr id="13325" name="Text Box 15"/>
          <p:cNvSpPr txBox="1">
            <a:spLocks noChangeArrowheads="1"/>
          </p:cNvSpPr>
          <p:nvPr/>
        </p:nvSpPr>
        <p:spPr bwMode="auto">
          <a:xfrm>
            <a:off x="250825" y="836613"/>
            <a:ext cx="318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600" b="1"/>
              <a:t>●</a:t>
            </a:r>
            <a:r>
              <a:rPr lang="ja-JP" altLang="en-US" sz="1600" b="1"/>
              <a:t>再生計画の策定順序</a:t>
            </a:r>
          </a:p>
        </p:txBody>
      </p:sp>
      <p:sp>
        <p:nvSpPr>
          <p:cNvPr id="13326" name="Rectangle 16"/>
          <p:cNvSpPr>
            <a:spLocks noChangeArrowheads="1"/>
          </p:cNvSpPr>
          <p:nvPr/>
        </p:nvSpPr>
        <p:spPr bwMode="auto">
          <a:xfrm>
            <a:off x="2987675" y="3357563"/>
            <a:ext cx="1584325" cy="15843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000"/>
              <a:t>①</a:t>
            </a:r>
            <a:r>
              <a:rPr lang="ja-JP" altLang="en-US" sz="1000"/>
              <a:t>経営戦略の策定</a:t>
            </a:r>
          </a:p>
          <a:p>
            <a:r>
              <a:rPr lang="ja-JP" altLang="en-US" sz="1000"/>
              <a:t>②ｺｱ</a:t>
            </a:r>
            <a:r>
              <a:rPr lang="en-US" altLang="ja-JP" sz="1000"/>
              <a:t>/</a:t>
            </a:r>
            <a:r>
              <a:rPr lang="ja-JP" altLang="en-US" sz="1000"/>
              <a:t>ﾉﾝｺｱ事業</a:t>
            </a:r>
            <a:r>
              <a:rPr lang="en-US" altLang="ja-JP" sz="1000"/>
              <a:t>,Good/Bad</a:t>
            </a:r>
          </a:p>
          <a:p>
            <a:r>
              <a:rPr lang="ja-JP" altLang="en-US" sz="1000"/>
              <a:t>　事業の特定・選別</a:t>
            </a:r>
          </a:p>
          <a:p>
            <a:r>
              <a:rPr lang="ja-JP" altLang="en-US" sz="1000"/>
              <a:t>③再建ｼﾅﾘｵの検討</a:t>
            </a:r>
          </a:p>
          <a:p>
            <a:r>
              <a:rPr lang="ja-JP" altLang="en-US" sz="1000"/>
              <a:t>④売上・販売計画</a:t>
            </a:r>
          </a:p>
          <a:p>
            <a:r>
              <a:rPr lang="ja-JP" altLang="en-US" sz="1000"/>
              <a:t>⑤ｺｽﾄ計画</a:t>
            </a:r>
          </a:p>
          <a:p>
            <a:endParaRPr lang="ja-JP" altLang="en-US" sz="1000"/>
          </a:p>
          <a:p>
            <a:endParaRPr lang="en-US" altLang="ja-JP" sz="1000"/>
          </a:p>
        </p:txBody>
      </p:sp>
      <p:sp>
        <p:nvSpPr>
          <p:cNvPr id="13327" name="Rectangle 18"/>
          <p:cNvSpPr>
            <a:spLocks noChangeArrowheads="1"/>
          </p:cNvSpPr>
          <p:nvPr/>
        </p:nvSpPr>
        <p:spPr bwMode="auto">
          <a:xfrm>
            <a:off x="4716463" y="3357563"/>
            <a:ext cx="1584325" cy="15843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000" dirty="0"/>
              <a:t>①</a:t>
            </a:r>
            <a:r>
              <a:rPr lang="ja-JP" altLang="en-US" sz="1000" dirty="0"/>
              <a:t>運転資本計画</a:t>
            </a:r>
          </a:p>
          <a:p>
            <a:r>
              <a:rPr lang="ja-JP" altLang="en-US" sz="1000" dirty="0"/>
              <a:t>②ﾘｽﾄﾗ支出計画</a:t>
            </a:r>
          </a:p>
          <a:p>
            <a:r>
              <a:rPr lang="ja-JP" altLang="en-US" sz="1000" dirty="0"/>
              <a:t>③設備投資計画</a:t>
            </a:r>
            <a:r>
              <a:rPr lang="en-US" altLang="ja-JP" sz="1000" dirty="0"/>
              <a:t>/</a:t>
            </a:r>
            <a:r>
              <a:rPr lang="ja-JP" altLang="en-US" sz="1000" dirty="0"/>
              <a:t>減価償却</a:t>
            </a:r>
          </a:p>
          <a:p>
            <a:r>
              <a:rPr lang="ja-JP" altLang="en-US" sz="1000" dirty="0"/>
              <a:t>　 計画</a:t>
            </a:r>
          </a:p>
          <a:p>
            <a:r>
              <a:rPr lang="ja-JP" altLang="en-US" sz="1000" dirty="0"/>
              <a:t>④</a:t>
            </a:r>
            <a:r>
              <a:rPr lang="en-US" altLang="ja-JP" sz="1000" dirty="0"/>
              <a:t>Tax Planning</a:t>
            </a:r>
          </a:p>
          <a:p>
            <a:r>
              <a:rPr lang="en-US" altLang="ja-JP" sz="1000" dirty="0"/>
              <a:t>⑤</a:t>
            </a:r>
            <a:r>
              <a:rPr lang="ja-JP" altLang="en-US" sz="1000" dirty="0"/>
              <a:t>返済計画</a:t>
            </a:r>
          </a:p>
          <a:p>
            <a:r>
              <a:rPr lang="ja-JP" altLang="en-US" sz="1000" dirty="0"/>
              <a:t>⑥貸借対照表計画</a:t>
            </a:r>
          </a:p>
          <a:p>
            <a:endParaRPr lang="en-US" altLang="ja-JP" sz="1000" dirty="0"/>
          </a:p>
        </p:txBody>
      </p:sp>
      <p:sp>
        <p:nvSpPr>
          <p:cNvPr id="13328" name="Line 19"/>
          <p:cNvSpPr>
            <a:spLocks noChangeShapeType="1"/>
          </p:cNvSpPr>
          <p:nvPr/>
        </p:nvSpPr>
        <p:spPr bwMode="auto">
          <a:xfrm flipV="1">
            <a:off x="3419475" y="3068638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9" name="Line 20"/>
          <p:cNvSpPr>
            <a:spLocks noChangeShapeType="1"/>
          </p:cNvSpPr>
          <p:nvPr/>
        </p:nvSpPr>
        <p:spPr bwMode="auto">
          <a:xfrm flipV="1">
            <a:off x="4140200" y="3068638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0" name="Line 21"/>
          <p:cNvSpPr>
            <a:spLocks noChangeShapeType="1"/>
          </p:cNvSpPr>
          <p:nvPr/>
        </p:nvSpPr>
        <p:spPr bwMode="auto">
          <a:xfrm flipV="1">
            <a:off x="5148263" y="3068638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2" name="Rectangle 23"/>
          <p:cNvSpPr>
            <a:spLocks noChangeArrowheads="1"/>
          </p:cNvSpPr>
          <p:nvPr/>
        </p:nvSpPr>
        <p:spPr bwMode="auto">
          <a:xfrm>
            <a:off x="395288" y="3357563"/>
            <a:ext cx="2376487" cy="15843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1200"/>
          </a:p>
          <a:p>
            <a:pPr algn="ctr"/>
            <a:endParaRPr lang="en-US" altLang="ja-JP" sz="1200"/>
          </a:p>
          <a:p>
            <a:pPr algn="ctr"/>
            <a:r>
              <a:rPr lang="ja-JP" altLang="en-US" sz="1400"/>
              <a:t>経営診断</a:t>
            </a:r>
          </a:p>
          <a:p>
            <a:pPr algn="ctr"/>
            <a:endParaRPr lang="ja-JP" altLang="en-US" sz="1200"/>
          </a:p>
          <a:p>
            <a:pPr algn="ctr"/>
            <a:r>
              <a:rPr lang="ja-JP" altLang="en-US" sz="1200"/>
              <a:t>・定量分析</a:t>
            </a:r>
          </a:p>
          <a:p>
            <a:pPr algn="ctr"/>
            <a:r>
              <a:rPr lang="ja-JP" altLang="en-US" sz="1200"/>
              <a:t>・定性分析</a:t>
            </a:r>
          </a:p>
          <a:p>
            <a:pPr algn="ctr"/>
            <a:endParaRPr lang="ja-JP" altLang="en-US" sz="1200"/>
          </a:p>
          <a:p>
            <a:pPr algn="ctr"/>
            <a:endParaRPr lang="ja-JP" altLang="en-US" sz="1200"/>
          </a:p>
          <a:p>
            <a:pPr algn="ctr"/>
            <a:endParaRPr lang="en-US" altLang="ja-JP" sz="1200"/>
          </a:p>
        </p:txBody>
      </p:sp>
      <p:sp>
        <p:nvSpPr>
          <p:cNvPr id="13333" name="Line 24"/>
          <p:cNvSpPr>
            <a:spLocks noChangeShapeType="1"/>
          </p:cNvSpPr>
          <p:nvPr/>
        </p:nvSpPr>
        <p:spPr bwMode="auto">
          <a:xfrm flipV="1">
            <a:off x="2484438" y="3068638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4" name="Line 25"/>
          <p:cNvSpPr>
            <a:spLocks noChangeShapeType="1"/>
          </p:cNvSpPr>
          <p:nvPr/>
        </p:nvSpPr>
        <p:spPr bwMode="auto">
          <a:xfrm flipV="1">
            <a:off x="1619250" y="3068638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5" name="Line 26"/>
          <p:cNvSpPr>
            <a:spLocks noChangeShapeType="1"/>
          </p:cNvSpPr>
          <p:nvPr/>
        </p:nvSpPr>
        <p:spPr bwMode="auto">
          <a:xfrm flipV="1">
            <a:off x="755650" y="3068638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6" name="Line 27"/>
          <p:cNvSpPr>
            <a:spLocks noChangeShapeType="1"/>
          </p:cNvSpPr>
          <p:nvPr/>
        </p:nvSpPr>
        <p:spPr bwMode="auto">
          <a:xfrm>
            <a:off x="2771775" y="41497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7" name="Line 28"/>
          <p:cNvSpPr>
            <a:spLocks noChangeShapeType="1"/>
          </p:cNvSpPr>
          <p:nvPr/>
        </p:nvSpPr>
        <p:spPr bwMode="auto">
          <a:xfrm>
            <a:off x="4572000" y="41497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8" name="Rectangle 29"/>
          <p:cNvSpPr>
            <a:spLocks noChangeArrowheads="1"/>
          </p:cNvSpPr>
          <p:nvPr/>
        </p:nvSpPr>
        <p:spPr bwMode="auto">
          <a:xfrm>
            <a:off x="6443663" y="3357563"/>
            <a:ext cx="79216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1200"/>
          </a:p>
          <a:p>
            <a:pPr algn="ctr"/>
            <a:r>
              <a:rPr lang="ja-JP" altLang="en-US" sz="1200"/>
              <a:t>企業価値</a:t>
            </a:r>
          </a:p>
          <a:p>
            <a:pPr algn="ctr"/>
            <a:r>
              <a:rPr lang="ja-JP" altLang="en-US" sz="1200"/>
              <a:t>評価</a:t>
            </a:r>
          </a:p>
          <a:p>
            <a:pPr algn="ctr"/>
            <a:endParaRPr lang="ja-JP" altLang="en-US" sz="1200"/>
          </a:p>
          <a:p>
            <a:pPr algn="ctr"/>
            <a:endParaRPr lang="ja-JP" altLang="en-US" sz="1200"/>
          </a:p>
          <a:p>
            <a:pPr algn="ctr"/>
            <a:endParaRPr lang="ja-JP" altLang="en-US" sz="1200"/>
          </a:p>
          <a:p>
            <a:pPr algn="ctr"/>
            <a:endParaRPr lang="en-US" altLang="ja-JP" sz="1200"/>
          </a:p>
        </p:txBody>
      </p:sp>
      <p:sp>
        <p:nvSpPr>
          <p:cNvPr id="13339" name="Line 30"/>
          <p:cNvSpPr>
            <a:spLocks noChangeShapeType="1"/>
          </p:cNvSpPr>
          <p:nvPr/>
        </p:nvSpPr>
        <p:spPr bwMode="auto">
          <a:xfrm flipH="1" flipV="1">
            <a:off x="6011863" y="3068638"/>
            <a:ext cx="5048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0" name="Line 31"/>
          <p:cNvSpPr>
            <a:spLocks noChangeShapeType="1"/>
          </p:cNvSpPr>
          <p:nvPr/>
        </p:nvSpPr>
        <p:spPr bwMode="auto">
          <a:xfrm>
            <a:off x="6300788" y="41497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1" name="Rectangle 32"/>
          <p:cNvSpPr>
            <a:spLocks noChangeArrowheads="1"/>
          </p:cNvSpPr>
          <p:nvPr/>
        </p:nvSpPr>
        <p:spPr bwMode="auto">
          <a:xfrm>
            <a:off x="2987675" y="5157788"/>
            <a:ext cx="42481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200"/>
              <a:t>業績予測数値シミュレーション</a:t>
            </a:r>
            <a:endParaRPr lang="ja-JP" altLang="en-US" sz="1000"/>
          </a:p>
          <a:p>
            <a:pPr algn="ctr"/>
            <a:endParaRPr lang="ja-JP" altLang="en-US" sz="1000"/>
          </a:p>
          <a:p>
            <a:pPr algn="ctr"/>
            <a:r>
              <a:rPr lang="ja-JP" altLang="en-US" sz="1000"/>
              <a:t>・シナリオ分析　　　　　　　　　　</a:t>
            </a:r>
          </a:p>
          <a:p>
            <a:pPr algn="ctr"/>
            <a:r>
              <a:rPr lang="ja-JP" altLang="en-US" sz="1000"/>
              <a:t>・感度分析　　　　　　　　　　　　</a:t>
            </a:r>
          </a:p>
          <a:p>
            <a:pPr algn="ctr"/>
            <a:r>
              <a:rPr lang="ja-JP" altLang="en-US" sz="1000"/>
              <a:t>・モンテカルロシミュレーション</a:t>
            </a:r>
          </a:p>
        </p:txBody>
      </p:sp>
      <p:sp>
        <p:nvSpPr>
          <p:cNvPr id="13342" name="Line 34"/>
          <p:cNvSpPr>
            <a:spLocks noChangeShapeType="1"/>
          </p:cNvSpPr>
          <p:nvPr/>
        </p:nvSpPr>
        <p:spPr bwMode="auto">
          <a:xfrm>
            <a:off x="3779838" y="49418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35"/>
          <p:cNvSpPr>
            <a:spLocks noChangeShapeType="1"/>
          </p:cNvSpPr>
          <p:nvPr/>
        </p:nvSpPr>
        <p:spPr bwMode="auto">
          <a:xfrm>
            <a:off x="5508625" y="49418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4" name="Line 36"/>
          <p:cNvSpPr>
            <a:spLocks noChangeShapeType="1"/>
          </p:cNvSpPr>
          <p:nvPr/>
        </p:nvSpPr>
        <p:spPr bwMode="auto">
          <a:xfrm>
            <a:off x="6804025" y="49418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5" name="Text Box 37"/>
          <p:cNvSpPr txBox="1">
            <a:spLocks noChangeArrowheads="1"/>
          </p:cNvSpPr>
          <p:nvPr/>
        </p:nvSpPr>
        <p:spPr bwMode="auto">
          <a:xfrm>
            <a:off x="7380288" y="3290888"/>
            <a:ext cx="1584325" cy="299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000" b="1" u="sng"/>
              <a:t>再生計画の検証ポイント</a:t>
            </a:r>
          </a:p>
          <a:p>
            <a:pPr eaLnBrk="1" hangingPunct="1"/>
            <a:endParaRPr lang="ja-JP" altLang="en-US" sz="1000" b="1"/>
          </a:p>
          <a:p>
            <a:pPr eaLnBrk="1" hangingPunct="1"/>
            <a:r>
              <a:rPr lang="ja-JP" altLang="en-US" sz="1000"/>
              <a:t>①業績不振、経営破綻</a:t>
            </a:r>
          </a:p>
          <a:p>
            <a:pPr eaLnBrk="1" hangingPunct="1"/>
            <a:r>
              <a:rPr lang="ja-JP" altLang="en-US" sz="1000"/>
              <a:t>　の原因が適切に分析・</a:t>
            </a:r>
          </a:p>
          <a:p>
            <a:pPr eaLnBrk="1" hangingPunct="1"/>
            <a:r>
              <a:rPr lang="ja-JP" altLang="en-US" sz="1000"/>
              <a:t>　把握されているか。</a:t>
            </a:r>
          </a:p>
          <a:p>
            <a:pPr eaLnBrk="1" hangingPunct="1"/>
            <a:r>
              <a:rPr lang="ja-JP" altLang="en-US" sz="1000"/>
              <a:t>②破綻原因を除去する</a:t>
            </a:r>
          </a:p>
          <a:p>
            <a:pPr eaLnBrk="1" hangingPunct="1"/>
            <a:r>
              <a:rPr lang="ja-JP" altLang="en-US" sz="1000"/>
              <a:t>　ための対応策は適切　</a:t>
            </a:r>
          </a:p>
          <a:p>
            <a:pPr eaLnBrk="1" hangingPunct="1"/>
            <a:r>
              <a:rPr lang="ja-JP" altLang="en-US" sz="1000"/>
              <a:t>　か。</a:t>
            </a:r>
          </a:p>
          <a:p>
            <a:pPr eaLnBrk="1" hangingPunct="1"/>
            <a:r>
              <a:rPr lang="ja-JP" altLang="en-US" sz="1000"/>
              <a:t>③ｺｱ事業のｷｬｯｼｭﾌﾛｰ</a:t>
            </a:r>
          </a:p>
          <a:p>
            <a:pPr eaLnBrk="1" hangingPunct="1"/>
            <a:r>
              <a:rPr lang="ja-JP" altLang="en-US" sz="1000"/>
              <a:t>　 は十分か。</a:t>
            </a:r>
          </a:p>
          <a:p>
            <a:pPr eaLnBrk="1" hangingPunct="1"/>
            <a:r>
              <a:rPr lang="ja-JP" altLang="en-US" sz="1000"/>
              <a:t>④企業再生を担う経営者</a:t>
            </a:r>
          </a:p>
          <a:p>
            <a:pPr eaLnBrk="1" hangingPunct="1"/>
            <a:r>
              <a:rPr lang="ja-JP" altLang="en-US" sz="1000"/>
              <a:t>　の資質・意欲は十分</a:t>
            </a:r>
          </a:p>
          <a:p>
            <a:pPr eaLnBrk="1" hangingPunct="1"/>
            <a:r>
              <a:rPr lang="ja-JP" altLang="en-US" sz="1000"/>
              <a:t>　か。</a:t>
            </a:r>
          </a:p>
          <a:p>
            <a:pPr eaLnBrk="1" hangingPunct="1"/>
            <a:r>
              <a:rPr lang="ja-JP" altLang="en-US" sz="1000"/>
              <a:t>⑤金融機関は協力的か。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1000"/>
              <a:t>⑥再生ｽｷｰﾑは妥当か。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1000"/>
              <a:t>⑦相互の計画に整合性が</a:t>
            </a:r>
          </a:p>
          <a:p>
            <a:pPr eaLnBrk="1" hangingPunct="1"/>
            <a:r>
              <a:rPr lang="ja-JP" altLang="en-US" sz="1000"/>
              <a:t>　あるか。</a:t>
            </a:r>
          </a:p>
        </p:txBody>
      </p:sp>
    </p:spTree>
    <p:extLst>
      <p:ext uri="{BB962C8B-B14F-4D97-AF65-F5344CB8AC3E}">
        <p14:creationId xmlns:p14="http://schemas.microsoft.com/office/powerpoint/2010/main" val="16655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104</Words>
  <Application>Microsoft Office PowerPoint</Application>
  <PresentationFormat>画面に合わせる (4:3)</PresentationFormat>
  <Paragraphs>133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事業再生計画の策定プロセス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9</cp:revision>
  <dcterms:created xsi:type="dcterms:W3CDTF">2013-08-10T11:04:52Z</dcterms:created>
  <dcterms:modified xsi:type="dcterms:W3CDTF">2013-08-10T13:25:36Z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