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1" d="100"/>
          <a:sy n="71" d="100"/>
        </p:scale>
        <p:origin x="-135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3755919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185372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77238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2242397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315820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139773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1587793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276362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225169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1839214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F0133E-E0B0-4ED3-81A2-3AB6615875AB}" type="datetimeFigureOut">
              <a:rPr kumimoji="1" lang="ja-JP" altLang="en-US" smtClean="0"/>
              <a:t>2013/10/26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46724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0133E-E0B0-4ED3-81A2-3AB6615875AB}" type="datetimeFigureOut">
              <a:rPr kumimoji="1" lang="ja-JP" altLang="en-US" smtClean="0"/>
              <a:t>2013/10/26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00A4A-DD23-4E38-A9C7-C49828843E16}" type="slidenum">
              <a:rPr kumimoji="1" lang="ja-JP" altLang="en-US" smtClean="0"/>
              <a:t>‹#›</a:t>
            </a:fld>
            <a:endParaRPr kumimoji="1" lang="ja-JP" altLang="en-US"/>
          </a:p>
        </p:txBody>
      </p:sp>
    </p:spTree>
    <p:extLst>
      <p:ext uri="{BB962C8B-B14F-4D97-AF65-F5344CB8AC3E}">
        <p14:creationId xmlns:p14="http://schemas.microsoft.com/office/powerpoint/2010/main" val="455341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60649"/>
            <a:ext cx="7772400" cy="576063"/>
          </a:xfrm>
          <a:solidFill>
            <a:srgbClr val="7030A0">
              <a:alpha val="18000"/>
            </a:srgbClr>
          </a:solidFill>
          <a:ln>
            <a:solidFill>
              <a:schemeClr val="tx1"/>
            </a:solidFill>
          </a:ln>
        </p:spPr>
        <p:txBody>
          <a:bodyPr>
            <a:normAutofit fontScale="90000"/>
          </a:bodyPr>
          <a:lstStyle/>
          <a:p>
            <a:r>
              <a:rPr kumimoji="1" lang="ja-JP" altLang="en-US" sz="3200" b="1" dirty="0" smtClean="0"/>
              <a:t>株式会社の機関設計</a:t>
            </a:r>
            <a:endParaRPr kumimoji="1" lang="ja-JP" altLang="en-US" sz="3200" b="1" dirty="0"/>
          </a:p>
        </p:txBody>
      </p:sp>
      <p:graphicFrame>
        <p:nvGraphicFramePr>
          <p:cNvPr id="4" name="表 3"/>
          <p:cNvGraphicFramePr>
            <a:graphicFrameLocks noGrp="1"/>
          </p:cNvGraphicFramePr>
          <p:nvPr>
            <p:extLst>
              <p:ext uri="{D42A27DB-BD31-4B8C-83A1-F6EECF244321}">
                <p14:modId xmlns:p14="http://schemas.microsoft.com/office/powerpoint/2010/main" val="3126736433"/>
              </p:ext>
            </p:extLst>
          </p:nvPr>
        </p:nvGraphicFramePr>
        <p:xfrm>
          <a:off x="-1" y="836720"/>
          <a:ext cx="9036496" cy="5688628"/>
        </p:xfrm>
        <a:graphic>
          <a:graphicData uri="http://schemas.openxmlformats.org/drawingml/2006/table">
            <a:tbl>
              <a:tblPr/>
              <a:tblGrid>
                <a:gridCol w="654774"/>
                <a:gridCol w="1927948"/>
                <a:gridCol w="1139794"/>
                <a:gridCol w="3774048"/>
                <a:gridCol w="885158"/>
                <a:gridCol w="654774"/>
              </a:tblGrid>
              <a:tr h="183989">
                <a:tc>
                  <a:txBody>
                    <a:bodyPr/>
                    <a:lstStyle/>
                    <a:p>
                      <a:pPr algn="l" fontAlgn="ctr"/>
                      <a:endParaRPr lang="ja-JP" altLang="en-US" sz="900" b="0" i="0" u="none" strike="noStrike" dirty="0">
                        <a:solidFill>
                          <a:srgbClr val="000000"/>
                        </a:solidFill>
                        <a:effectLst/>
                        <a:latin typeface="ＭＳ Ｐゴシック"/>
                      </a:endParaRPr>
                    </a:p>
                  </a:txBody>
                  <a:tcPr marL="7709" marR="7709" marT="7709"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none" strike="noStrike">
                          <a:solidFill>
                            <a:srgbClr val="000000"/>
                          </a:solidFill>
                          <a:effectLst/>
                          <a:latin typeface="ＭＳ Ｐゴシック"/>
                        </a:rPr>
                        <a:t>1.0</a:t>
                      </a:r>
                      <a:r>
                        <a:rPr lang="ja-JP" altLang="en-US" sz="900" b="0" i="0" u="none" strike="noStrike">
                          <a:solidFill>
                            <a:srgbClr val="000000"/>
                          </a:solidFill>
                          <a:effectLst/>
                          <a:latin typeface="ＭＳ Ｐゴシック"/>
                        </a:rPr>
                        <a:t>版</a:t>
                      </a:r>
                    </a:p>
                  </a:txBody>
                  <a:tcPr marL="7709" marR="7709" marT="770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rowSpan="2" gridSpan="2">
                  <a:txBody>
                    <a:bodyPr/>
                    <a:lstStyle/>
                    <a:p>
                      <a:pPr algn="ctr" fontAlgn="ctr"/>
                      <a:r>
                        <a:rPr lang="ja-JP" altLang="en-US" sz="1100" b="1" i="0" u="none" strike="noStrike">
                          <a:solidFill>
                            <a:srgbClr val="000000"/>
                          </a:solidFill>
                          <a:effectLst/>
                          <a:latin typeface="ＭＳ Ｐゴシック"/>
                        </a:rPr>
                        <a:t>株式会社の種類</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a:txBody>
                    <a:bodyPr/>
                    <a:lstStyle/>
                    <a:p>
                      <a:pPr algn="ctr" fontAlgn="ctr"/>
                      <a:r>
                        <a:rPr lang="ja-JP" altLang="en-US" sz="1100" b="1" i="0" u="none" strike="noStrike">
                          <a:solidFill>
                            <a:srgbClr val="000000"/>
                          </a:solidFill>
                          <a:effectLst/>
                          <a:latin typeface="ＭＳ Ｐゴシック"/>
                        </a:rPr>
                        <a:t>可能な機関設計の種類</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a:solidFill>
                            <a:srgbClr val="000000"/>
                          </a:solidFill>
                          <a:effectLst/>
                          <a:latin typeface="ＭＳ Ｐゴシック"/>
                        </a:rPr>
                        <a:t>会計参与</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1" i="0" u="none" strike="noStrike">
                          <a:solidFill>
                            <a:srgbClr val="000000"/>
                          </a:solidFill>
                          <a:effectLst/>
                          <a:latin typeface="ＭＳ Ｐゴシック"/>
                        </a:rPr>
                        <a:t>の設置</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rowSpan="13">
                  <a:txBody>
                    <a:bodyPr/>
                    <a:lstStyle/>
                    <a:p>
                      <a:pPr algn="l" fontAlgn="ctr"/>
                      <a:r>
                        <a:rPr lang="ja-JP" altLang="en-US" sz="1000" b="1" i="0" u="none" strike="noStrike">
                          <a:solidFill>
                            <a:srgbClr val="000000"/>
                          </a:solidFill>
                          <a:effectLst/>
                          <a:latin typeface="ＭＳ Ｐゴシック"/>
                        </a:rPr>
                        <a:t>　公開会社でない株式会社</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rowSpan="4">
                  <a:txBody>
                    <a:bodyPr/>
                    <a:lstStyle/>
                    <a:p>
                      <a:pPr algn="ctr" fontAlgn="ctr"/>
                      <a:r>
                        <a:rPr lang="ja-JP" altLang="en-US" sz="1000" b="1" i="0" u="none" strike="noStrike">
                          <a:solidFill>
                            <a:srgbClr val="000000"/>
                          </a:solidFill>
                          <a:effectLst/>
                          <a:latin typeface="ＭＳ Ｐゴシック"/>
                        </a:rPr>
                        <a:t>大会社</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ctr"/>
                      <a:r>
                        <a:rPr lang="zh-TW" altLang="en-US" sz="900" b="0" i="0" u="none" strike="noStrike" dirty="0">
                          <a:solidFill>
                            <a:srgbClr val="000000"/>
                          </a:solidFill>
                          <a:effectLst/>
                          <a:latin typeface="ＭＳ Ｐゴシック"/>
                        </a:rPr>
                        <a:t>取締役＋監査役＋会計監査人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委員会設置会社の取締役会＋同委員会＋会計監査人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9">
                  <a:txBody>
                    <a:bodyPr/>
                    <a:lstStyle/>
                    <a:p>
                      <a:pPr algn="ctr" fontAlgn="ctr"/>
                      <a:r>
                        <a:rPr lang="ja-JP" altLang="en-US" sz="1000" b="1" i="0" u="none" strike="noStrike">
                          <a:solidFill>
                            <a:srgbClr val="000000"/>
                          </a:solidFill>
                          <a:effectLst/>
                          <a:latin typeface="ＭＳ Ｐゴシック"/>
                        </a:rPr>
                        <a:t>大会社以外</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ja-JP" altLang="en-US" sz="900" b="0" i="0" u="none" strike="noStrike">
                          <a:solidFill>
                            <a:srgbClr val="000000"/>
                          </a:solidFill>
                          <a:effectLst/>
                          <a:latin typeface="ＭＳ Ｐゴシック"/>
                        </a:rPr>
                        <a:t>取締役</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取締役＋監査役（注</a:t>
                      </a:r>
                      <a:r>
                        <a:rPr lang="en-US" altLang="zh-TW" sz="900" b="0" i="0" u="none" strike="noStrike">
                          <a:solidFill>
                            <a:srgbClr val="000000"/>
                          </a:solidFill>
                          <a:effectLst/>
                          <a:latin typeface="ＭＳ Ｐゴシック"/>
                        </a:rPr>
                        <a:t>2※</a:t>
                      </a:r>
                      <a:r>
                        <a:rPr lang="zh-TW" altLang="en-US" sz="900" b="0" i="0" u="none" strike="noStrike">
                          <a:solidFill>
                            <a:srgbClr val="000000"/>
                          </a:solidFill>
                          <a:effectLst/>
                          <a:latin typeface="ＭＳ Ｐゴシック"/>
                        </a:rPr>
                        <a:t>）</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CN" altLang="en-US" sz="900" b="0" i="0" u="none" strike="noStrike">
                          <a:solidFill>
                            <a:srgbClr val="000000"/>
                          </a:solidFill>
                          <a:effectLst/>
                          <a:latin typeface="ＭＳ Ｐゴシック"/>
                        </a:rPr>
                        <a:t>取締役会＋会計参与</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1" i="0" u="none" strike="noStrike">
                          <a:solidFill>
                            <a:srgbClr val="000000"/>
                          </a:solidFill>
                          <a:effectLst/>
                          <a:latin typeface="ＭＳ Ｐゴシック"/>
                        </a:rPr>
                        <a:t>必置</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取締役会＋監査役（注</a:t>
                      </a:r>
                      <a:r>
                        <a:rPr lang="en-US" altLang="zh-TW" sz="900" b="0" i="0" u="none" strike="noStrike">
                          <a:solidFill>
                            <a:srgbClr val="000000"/>
                          </a:solidFill>
                          <a:effectLst/>
                          <a:latin typeface="ＭＳ Ｐゴシック"/>
                        </a:rPr>
                        <a:t>2※</a:t>
                      </a:r>
                      <a:r>
                        <a:rPr lang="zh-TW" altLang="en-US" sz="900" b="0" i="0" u="none" strike="noStrike">
                          <a:solidFill>
                            <a:srgbClr val="000000"/>
                          </a:solidFill>
                          <a:effectLst/>
                          <a:latin typeface="ＭＳ Ｐゴシック"/>
                        </a:rPr>
                        <a:t>）</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取締役会＋監査役会</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取締役＋監査役＋会計監査人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委員会設置会社の取締役会＋同委員会＋会計監査人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rowSpan="7">
                  <a:txBody>
                    <a:bodyPr/>
                    <a:lstStyle/>
                    <a:p>
                      <a:pPr algn="l" fontAlgn="ctr"/>
                      <a:r>
                        <a:rPr lang="ja-JP" altLang="en-US" sz="1100" b="1" i="0" u="none" strike="noStrike">
                          <a:solidFill>
                            <a:srgbClr val="000000"/>
                          </a:solidFill>
                          <a:effectLst/>
                          <a:latin typeface="ＭＳ Ｐゴシック"/>
                        </a:rPr>
                        <a:t>　公開会社</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ja-JP" altLang="en-US" sz="1000" b="1" i="0" u="none" strike="noStrike">
                          <a:solidFill>
                            <a:srgbClr val="000000"/>
                          </a:solidFill>
                          <a:effectLst/>
                          <a:latin typeface="ＭＳ Ｐゴシック"/>
                        </a:rPr>
                        <a:t>大会社</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ctr"/>
                      <a:r>
                        <a:rPr lang="zh-TW" altLang="en-US" sz="900" b="0" i="0" u="none" strike="noStrike">
                          <a:solidFill>
                            <a:srgbClr val="000000"/>
                          </a:solidFill>
                          <a:effectLst/>
                          <a:latin typeface="ＭＳ Ｐゴシック"/>
                        </a:rPr>
                        <a:t>取締役会＋監査役会＋会計監査人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委員会設置会社の取締役会＋同委員会＋会計監査人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5">
                  <a:txBody>
                    <a:bodyPr/>
                    <a:lstStyle/>
                    <a:p>
                      <a:pPr algn="ctr" fontAlgn="ctr"/>
                      <a:r>
                        <a:rPr lang="ja-JP" altLang="en-US" sz="1000" b="1" i="0" u="none" strike="noStrike">
                          <a:solidFill>
                            <a:srgbClr val="000000"/>
                          </a:solidFill>
                          <a:effectLst/>
                          <a:latin typeface="ＭＳ Ｐゴシック"/>
                        </a:rPr>
                        <a:t>大会社以外</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zh-TW" altLang="en-US" sz="900" b="0" i="0" u="none" strike="noStrike">
                          <a:solidFill>
                            <a:srgbClr val="000000"/>
                          </a:solidFill>
                          <a:effectLst/>
                          <a:latin typeface="ＭＳ Ｐゴシック"/>
                        </a:rPr>
                        <a:t>取締役会＋監査役</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取締役会＋監査役会</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zh-TW" altLang="en-US" sz="900" b="0" i="0" u="none" strike="noStrike">
                          <a:solidFill>
                            <a:srgbClr val="000000"/>
                          </a:solidFill>
                          <a:effectLst/>
                          <a:latin typeface="ＭＳ Ｐゴシック"/>
                        </a:rPr>
                        <a:t>取締役会＋監査役会＋会計監査人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205938">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ＭＳ Ｐゴシック"/>
                        </a:rPr>
                        <a:t>委員会設置会社の取締役会＋同委員会＋会計監査人</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ja-JP" altLang="en-US" sz="900" b="0" i="0" u="none" strike="noStrike">
                          <a:solidFill>
                            <a:srgbClr val="000000"/>
                          </a:solidFill>
                          <a:effectLst/>
                          <a:latin typeface="ＭＳ Ｐゴシック"/>
                        </a:rPr>
                        <a:t>任意</a:t>
                      </a:r>
                    </a:p>
                  </a:txBody>
                  <a:tcPr marL="7709" marR="7709" marT="7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w="12700" cap="flat" cmpd="sng" algn="ctr">
                      <a:solidFill>
                        <a:srgbClr val="000000"/>
                      </a:solidFill>
                      <a:prstDash val="solid"/>
                      <a:round/>
                      <a:headEnd type="none" w="med" len="med"/>
                      <a:tailEnd type="none" w="med" len="med"/>
                    </a:lnL>
                    <a:lnR>
                      <a:noFill/>
                    </a:lnR>
                    <a:lnT>
                      <a:noFill/>
                    </a:lnT>
                    <a:lnB>
                      <a:noFill/>
                    </a:lnB>
                  </a:tcPr>
                </a:tc>
              </a:tr>
              <a:tr h="181966">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r>
              <a:tr h="181966">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c gridSpan="4">
                  <a:txBody>
                    <a:bodyPr/>
                    <a:lstStyle/>
                    <a:p>
                      <a:pPr algn="l" fontAlgn="ctr"/>
                      <a:r>
                        <a:rPr lang="ja-JP" altLang="en-US" sz="900" b="1" i="0" u="none" strike="noStrike">
                          <a:solidFill>
                            <a:srgbClr val="000000"/>
                          </a:solidFill>
                          <a:effectLst/>
                          <a:latin typeface="ＭＳ Ｐゴシック"/>
                        </a:rPr>
                        <a:t>（注</a:t>
                      </a:r>
                      <a:r>
                        <a:rPr lang="en-US" altLang="ja-JP" sz="900" b="1" i="0" u="none" strike="noStrike">
                          <a:solidFill>
                            <a:srgbClr val="000000"/>
                          </a:solidFill>
                          <a:effectLst/>
                          <a:latin typeface="ＭＳ Ｐゴシック"/>
                        </a:rPr>
                        <a:t>1</a:t>
                      </a:r>
                      <a:r>
                        <a:rPr lang="ja-JP" altLang="en-US" sz="900" b="1" i="0" u="none" strike="noStrike">
                          <a:solidFill>
                            <a:srgbClr val="000000"/>
                          </a:solidFill>
                          <a:effectLst/>
                          <a:latin typeface="ＭＳ Ｐゴシック"/>
                        </a:rPr>
                        <a:t>）</a:t>
                      </a:r>
                      <a:r>
                        <a:rPr lang="ja-JP" altLang="en-US" sz="900" b="0" i="0" u="none" strike="noStrike">
                          <a:solidFill>
                            <a:srgbClr val="000000"/>
                          </a:solidFill>
                          <a:effectLst/>
                          <a:latin typeface="ＭＳ Ｐゴシック"/>
                        </a:rPr>
                        <a:t>株主総会は全ての株式会社に必要な機関である。</a:t>
                      </a:r>
                    </a:p>
                  </a:txBody>
                  <a:tcPr marL="7709" marR="7709" marT="770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r>
              <a:tr h="610071">
                <a:tc>
                  <a:txBody>
                    <a:bodyPr/>
                    <a:lstStyle/>
                    <a:p>
                      <a:pPr algn="l" fontAlgn="ctr"/>
                      <a:endParaRPr lang="ja-JP" altLang="en-US" sz="900" b="0" i="0" u="none" strike="noStrike">
                        <a:solidFill>
                          <a:srgbClr val="000000"/>
                        </a:solidFill>
                        <a:effectLst/>
                        <a:latin typeface="ＭＳ Ｐゴシック"/>
                      </a:endParaRPr>
                    </a:p>
                  </a:txBody>
                  <a:tcPr marL="7709" marR="7709" marT="7709" marB="0" anchor="ctr">
                    <a:lnL>
                      <a:noFill/>
                    </a:lnL>
                    <a:lnR>
                      <a:noFill/>
                    </a:lnR>
                    <a:lnT>
                      <a:noFill/>
                    </a:lnT>
                    <a:lnB>
                      <a:noFill/>
                    </a:lnB>
                  </a:tcPr>
                </a:tc>
                <a:tc gridSpan="4">
                  <a:txBody>
                    <a:bodyPr/>
                    <a:lstStyle/>
                    <a:p>
                      <a:pPr algn="l" fontAlgn="t"/>
                      <a:r>
                        <a:rPr lang="ja-JP" altLang="en-US" sz="900" b="1" i="0" u="none" strike="noStrike" dirty="0">
                          <a:solidFill>
                            <a:srgbClr val="000000"/>
                          </a:solidFill>
                          <a:effectLst/>
                          <a:latin typeface="ＭＳ Ｐゴシック"/>
                        </a:rPr>
                        <a:t>（注</a:t>
                      </a:r>
                      <a:r>
                        <a:rPr lang="en-US" altLang="ja-JP" sz="900" b="1" i="0" u="none" strike="noStrike" dirty="0">
                          <a:solidFill>
                            <a:srgbClr val="000000"/>
                          </a:solidFill>
                          <a:effectLst/>
                          <a:latin typeface="ＭＳ Ｐゴシック"/>
                        </a:rPr>
                        <a:t>2</a:t>
                      </a:r>
                      <a:r>
                        <a:rPr lang="ja-JP" altLang="en-US" sz="900" b="1"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公開会社でない株式会社（監査役会設置会社及び会計監査人設置会社を除く）は、定款に定めることにより監査役の監査の範囲を会計に関するものに限定することができる（会社法</a:t>
                      </a:r>
                      <a:r>
                        <a:rPr lang="en-US" altLang="ja-JP" sz="900" b="0" i="0" u="none" strike="noStrike" dirty="0">
                          <a:solidFill>
                            <a:srgbClr val="000000"/>
                          </a:solidFill>
                          <a:effectLst/>
                          <a:latin typeface="ＭＳ Ｐゴシック"/>
                        </a:rPr>
                        <a:t>389</a:t>
                      </a:r>
                      <a:r>
                        <a:rPr lang="ja-JP" altLang="en-US" sz="900" b="0" i="0" u="none" strike="noStrike" dirty="0">
                          <a:solidFill>
                            <a:srgbClr val="000000"/>
                          </a:solidFill>
                          <a:effectLst/>
                          <a:latin typeface="ＭＳ Ｐゴシック"/>
                        </a:rPr>
                        <a:t>条</a:t>
                      </a:r>
                      <a:r>
                        <a:rPr lang="en-US" altLang="ja-JP" sz="900" b="0" i="0" u="none" strike="noStrike" dirty="0">
                          <a:solidFill>
                            <a:srgbClr val="000000"/>
                          </a:solidFill>
                          <a:effectLst/>
                          <a:latin typeface="ＭＳ Ｐゴシック"/>
                        </a:rPr>
                        <a:t>1</a:t>
                      </a:r>
                      <a:r>
                        <a:rPr lang="ja-JP" altLang="en-US" sz="900" b="0" i="0" u="none" strike="noStrike" dirty="0">
                          <a:solidFill>
                            <a:srgbClr val="000000"/>
                          </a:solidFill>
                          <a:effectLst/>
                          <a:latin typeface="ＭＳ Ｐゴシック"/>
                        </a:rPr>
                        <a:t>項）。　</a:t>
                      </a:r>
                      <a:r>
                        <a:rPr lang="en-US" altLang="ja-JP" sz="900" b="0" i="0" u="none" strike="noStrike" dirty="0">
                          <a:solidFill>
                            <a:srgbClr val="000000"/>
                          </a:solidFill>
                          <a:effectLst/>
                          <a:latin typeface="ＭＳ Ｐゴシック"/>
                        </a:rPr>
                        <a:t>※</a:t>
                      </a:r>
                      <a:r>
                        <a:rPr lang="ja-JP" altLang="en-US" sz="900" b="0" i="0" u="none" strike="noStrike" dirty="0">
                          <a:solidFill>
                            <a:srgbClr val="000000"/>
                          </a:solidFill>
                          <a:effectLst/>
                          <a:latin typeface="ＭＳ Ｐゴシック"/>
                        </a:rPr>
                        <a:t>は、監査役の監査の範囲を会計に関するものに限定することができる旨を示している。</a:t>
                      </a:r>
                    </a:p>
                  </a:txBody>
                  <a:tcPr marL="7709" marR="7709" marT="7709" marB="0">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900" b="0" i="0" u="none" strike="noStrike" dirty="0">
                        <a:solidFill>
                          <a:srgbClr val="000000"/>
                        </a:solidFill>
                        <a:effectLst/>
                        <a:latin typeface="ＭＳ Ｐゴシック"/>
                      </a:endParaRPr>
                    </a:p>
                  </a:txBody>
                  <a:tcPr marL="7709" marR="7709" marT="7709" marB="0" anchor="ctr">
                    <a:lnL>
                      <a:noFill/>
                    </a:lnL>
                    <a:lnR>
                      <a:noFill/>
                    </a:lnR>
                    <a:lnT>
                      <a:noFill/>
                    </a:lnT>
                    <a:lnB>
                      <a:noFill/>
                    </a:lnB>
                  </a:tcPr>
                </a:tc>
              </a:tr>
            </a:tbl>
          </a:graphicData>
        </a:graphic>
      </p:graphicFrame>
      <p:sp>
        <p:nvSpPr>
          <p:cNvPr id="5" name="テキスト ボックス 4"/>
          <p:cNvSpPr txBox="1"/>
          <p:nvPr/>
        </p:nvSpPr>
        <p:spPr>
          <a:xfrm>
            <a:off x="6660232" y="6375260"/>
            <a:ext cx="2108269" cy="307777"/>
          </a:xfrm>
          <a:prstGeom prst="rect">
            <a:avLst/>
          </a:prstGeom>
          <a:noFill/>
        </p:spPr>
        <p:txBody>
          <a:bodyPr wrap="none" rtlCol="0">
            <a:spAutoFit/>
          </a:bodyPr>
          <a:lstStyle/>
          <a:p>
            <a:r>
              <a:rPr kumimoji="1" lang="ja-JP" altLang="en-US" sz="1400" dirty="0" smtClean="0"/>
              <a:t>（著者：荒川正治＠</a:t>
            </a:r>
            <a:r>
              <a:rPr kumimoji="1" lang="en-US" altLang="ja-JP" sz="1400" dirty="0" smtClean="0"/>
              <a:t>2013</a:t>
            </a:r>
            <a:r>
              <a:rPr kumimoji="1" lang="ja-JP" altLang="en-US" sz="1400" dirty="0" smtClean="0"/>
              <a:t>）</a:t>
            </a:r>
            <a:endParaRPr kumimoji="1" lang="ja-JP" altLang="en-US" sz="1400" dirty="0"/>
          </a:p>
        </p:txBody>
      </p:sp>
    </p:spTree>
    <p:extLst>
      <p:ext uri="{BB962C8B-B14F-4D97-AF65-F5344CB8AC3E}">
        <p14:creationId xmlns:p14="http://schemas.microsoft.com/office/powerpoint/2010/main" val="19135973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252</Words>
  <Application>Microsoft Office PowerPoint</Application>
  <PresentationFormat>画面に合わせる (4:3)</PresentationFormat>
  <Paragraphs>55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株式会社の機関設計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8</cp:revision>
  <dcterms:created xsi:type="dcterms:W3CDTF">2013-10-25T11:36:22Z</dcterms:created>
  <dcterms:modified xsi:type="dcterms:W3CDTF">2013-10-26T12:29:35Z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